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0" r:id="rId8"/>
    <p:sldId id="264" r:id="rId9"/>
    <p:sldId id="263"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DAC0E0-2AD8-40B4-B4F9-9B7ABD8CF644}" type="datetimeFigureOut">
              <a:rPr lang="en-US" smtClean="0"/>
              <a:pPr/>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DAC0E0-2AD8-40B4-B4F9-9B7ABD8CF644}" type="datetimeFigureOut">
              <a:rPr lang="en-US" smtClean="0"/>
              <a:pPr/>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DAC0E0-2AD8-40B4-B4F9-9B7ABD8CF644}" type="datetimeFigureOut">
              <a:rPr lang="en-US" smtClean="0"/>
              <a:pPr/>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DAC0E0-2AD8-40B4-B4F9-9B7ABD8CF644}" type="datetimeFigureOut">
              <a:rPr lang="en-US" smtClean="0"/>
              <a:pPr/>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DAC0E0-2AD8-40B4-B4F9-9B7ABD8CF644}" type="datetimeFigureOut">
              <a:rPr lang="en-US" smtClean="0"/>
              <a:pPr/>
              <a:t>4/9/2020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DAC0E0-2AD8-40B4-B4F9-9B7ABD8CF644}" type="datetimeFigureOut">
              <a:rPr lang="en-US" smtClean="0"/>
              <a:pPr/>
              <a:t>4/9/2020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AC0E0-2AD8-40B4-B4F9-9B7ABD8CF644}" type="datetimeFigureOut">
              <a:rPr lang="en-US" smtClean="0"/>
              <a:pPr/>
              <a:t>4/9/2020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DAC0E0-2AD8-40B4-B4F9-9B7ABD8CF644}" type="datetimeFigureOut">
              <a:rPr lang="en-US" smtClean="0"/>
              <a:pPr/>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DAC0E0-2AD8-40B4-B4F9-9B7ABD8CF644}" type="datetimeFigureOut">
              <a:rPr lang="en-US" smtClean="0"/>
              <a:pPr/>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DAC0E0-2AD8-40B4-B4F9-9B7ABD8CF644}" type="datetimeFigureOut">
              <a:rPr lang="en-US" smtClean="0"/>
              <a:pPr/>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DAC0E0-2AD8-40B4-B4F9-9B7ABD8CF644}" type="datetimeFigureOut">
              <a:rPr lang="en-US" smtClean="0"/>
              <a:pPr/>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13E6-FA57-4F7B-B35C-68B2EB2EF0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AC0E0-2AD8-40B4-B4F9-9B7ABD8CF644}" type="datetimeFigureOut">
              <a:rPr lang="en-US" smtClean="0"/>
              <a:pPr/>
              <a:t>4/9/2020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EE13E6-FA57-4F7B-B35C-68B2EB2EF0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981199"/>
          </a:xfrm>
        </p:spPr>
        <p:style>
          <a:lnRef idx="2">
            <a:schemeClr val="accent3">
              <a:shade val="50000"/>
            </a:schemeClr>
          </a:lnRef>
          <a:fillRef idx="1">
            <a:schemeClr val="accent3"/>
          </a:fillRef>
          <a:effectRef idx="0">
            <a:schemeClr val="accent3"/>
          </a:effectRef>
          <a:fontRef idx="minor">
            <a:schemeClr val="lt1"/>
          </a:fontRef>
        </p:style>
        <p:txBody>
          <a:bodyPr/>
          <a:lstStyle/>
          <a:p>
            <a:pPr algn="l"/>
            <a:r>
              <a:rPr lang="en-US" dirty="0" smtClean="0"/>
              <a:t>Corporate Law-II</a:t>
            </a:r>
            <a:br>
              <a:rPr lang="en-US" dirty="0" smtClean="0"/>
            </a:br>
            <a:r>
              <a:rPr lang="en-US" dirty="0" smtClean="0"/>
              <a:t>Depository </a:t>
            </a:r>
            <a:r>
              <a:rPr lang="en-US" dirty="0" smtClean="0"/>
              <a:t>System (Part -2)</a:t>
            </a:r>
            <a:endParaRPr lang="en-US" dirty="0"/>
          </a:p>
        </p:txBody>
      </p:sp>
      <p:sp>
        <p:nvSpPr>
          <p:cNvPr id="3" name="Subtitle 2"/>
          <p:cNvSpPr>
            <a:spLocks noGrp="1"/>
          </p:cNvSpPr>
          <p:nvPr>
            <p:ph type="subTitle" idx="1"/>
          </p:nvPr>
        </p:nvSpPr>
        <p:spPr>
          <a:xfrm>
            <a:off x="762000" y="3124200"/>
            <a:ext cx="7696200" cy="3352800"/>
          </a:xfrm>
        </p:spPr>
        <p:style>
          <a:lnRef idx="1">
            <a:schemeClr val="accent3"/>
          </a:lnRef>
          <a:fillRef idx="2">
            <a:schemeClr val="accent3"/>
          </a:fillRef>
          <a:effectRef idx="1">
            <a:schemeClr val="accent3"/>
          </a:effectRef>
          <a:fontRef idx="minor">
            <a:schemeClr val="dk1"/>
          </a:fontRef>
        </p:style>
        <p:txBody>
          <a:bodyPr>
            <a:normAutofit/>
          </a:bodyPr>
          <a:lstStyle/>
          <a:p>
            <a:pPr algn="l"/>
            <a:r>
              <a:rPr lang="en-US" dirty="0" smtClean="0">
                <a:solidFill>
                  <a:schemeClr val="tx1"/>
                </a:solidFill>
              </a:rPr>
              <a:t>Ms. </a:t>
            </a:r>
            <a:r>
              <a:rPr lang="en-US" dirty="0" err="1" smtClean="0">
                <a:solidFill>
                  <a:schemeClr val="tx1"/>
                </a:solidFill>
              </a:rPr>
              <a:t>Meenakshi</a:t>
            </a:r>
            <a:endParaRPr lang="en-US" dirty="0" smtClean="0">
              <a:solidFill>
                <a:schemeClr val="tx1"/>
              </a:solidFill>
            </a:endParaRPr>
          </a:p>
          <a:p>
            <a:pPr algn="l"/>
            <a:r>
              <a:rPr lang="en-US" dirty="0" smtClean="0">
                <a:solidFill>
                  <a:schemeClr val="tx1"/>
                </a:solidFill>
              </a:rPr>
              <a:t>Assistant Professor</a:t>
            </a:r>
          </a:p>
          <a:p>
            <a:pPr algn="l"/>
            <a:r>
              <a:rPr lang="en-US" dirty="0" smtClean="0">
                <a:solidFill>
                  <a:schemeClr val="tx1"/>
                </a:solidFill>
              </a:rPr>
              <a:t>Commerce Department</a:t>
            </a:r>
          </a:p>
          <a:p>
            <a:pPr algn="l"/>
            <a:r>
              <a:rPr lang="en-US" dirty="0" err="1" smtClean="0">
                <a:solidFill>
                  <a:schemeClr val="tx1"/>
                </a:solidFill>
              </a:rPr>
              <a:t>Kanya</a:t>
            </a:r>
            <a:r>
              <a:rPr lang="en-US" dirty="0" smtClean="0">
                <a:solidFill>
                  <a:schemeClr val="tx1"/>
                </a:solidFill>
              </a:rPr>
              <a:t> </a:t>
            </a:r>
            <a:r>
              <a:rPr lang="en-US" dirty="0" err="1" smtClean="0">
                <a:solidFill>
                  <a:schemeClr val="tx1"/>
                </a:solidFill>
              </a:rPr>
              <a:t>Mahavidyalaya</a:t>
            </a:r>
            <a:r>
              <a:rPr lang="en-US" dirty="0" smtClean="0">
                <a:solidFill>
                  <a:schemeClr val="tx1"/>
                </a:solidFill>
              </a:rPr>
              <a:t> </a:t>
            </a:r>
            <a:r>
              <a:rPr lang="en-US" dirty="0" err="1" smtClean="0">
                <a:solidFill>
                  <a:schemeClr val="tx1"/>
                </a:solidFill>
              </a:rPr>
              <a:t>Kharkhoda</a:t>
            </a:r>
            <a:r>
              <a:rPr lang="en-US" dirty="0" smtClean="0"/>
              <a:t/>
            </a:r>
            <a:br>
              <a:rPr lang="en-US" dirty="0" smtClean="0"/>
            </a:b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715962"/>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l"/>
            <a:r>
              <a:rPr lang="en-US" dirty="0" smtClean="0"/>
              <a:t>Need &amp; Benefits of Depositories</a:t>
            </a:r>
            <a:endParaRPr lang="en-US" dirty="0"/>
          </a:p>
        </p:txBody>
      </p:sp>
      <p:sp>
        <p:nvSpPr>
          <p:cNvPr id="3" name="Content Placeholder 2"/>
          <p:cNvSpPr>
            <a:spLocks noGrp="1"/>
          </p:cNvSpPr>
          <p:nvPr>
            <p:ph idx="1"/>
          </p:nvPr>
        </p:nvSpPr>
        <p:spPr>
          <a:xfrm>
            <a:off x="228600" y="1143000"/>
            <a:ext cx="8686800" cy="54102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en-US" dirty="0" smtClean="0"/>
              <a:t>Introduction of depository system is a landmark development in Indian financial system due to the benefits of the system to the investors , issuer and its rapid growth of financial system in the Country. Benefits of depositories to various interest groups are as follows:</a:t>
            </a:r>
          </a:p>
          <a:p>
            <a:pPr>
              <a:buFont typeface="Wingdings" pitchFamily="2" charset="2"/>
              <a:buChar char="Ø"/>
            </a:pPr>
            <a:r>
              <a:rPr lang="en-US" dirty="0" smtClean="0"/>
              <a:t>Benefits to Investors</a:t>
            </a:r>
          </a:p>
          <a:p>
            <a:pPr>
              <a:buFont typeface="Wingdings" pitchFamily="2" charset="2"/>
              <a:buChar char="Ø"/>
            </a:pPr>
            <a:r>
              <a:rPr lang="en-US" dirty="0" smtClean="0"/>
              <a:t>Benefits to the Issuer</a:t>
            </a:r>
          </a:p>
          <a:p>
            <a:pPr>
              <a:buFont typeface="Wingdings" pitchFamily="2" charset="2"/>
              <a:buChar char="Ø"/>
            </a:pPr>
            <a:r>
              <a:rPr lang="en-US" dirty="0" smtClean="0"/>
              <a:t>Benefits to the Intermediaries i.e. DPs</a:t>
            </a:r>
          </a:p>
          <a:p>
            <a:pPr>
              <a:buFont typeface="Wingdings" pitchFamily="2" charset="2"/>
              <a:buChar char="Ø"/>
            </a:pPr>
            <a:r>
              <a:rPr lang="en-US" dirty="0" smtClean="0"/>
              <a:t>Benefits to lending Banks</a:t>
            </a:r>
          </a:p>
          <a:p>
            <a:pPr>
              <a:buFont typeface="Wingdings" pitchFamily="2" charset="2"/>
              <a:buChar char="Ø"/>
            </a:pPr>
            <a:r>
              <a:rPr lang="en-US" dirty="0" smtClean="0"/>
              <a:t>Benefits to the capital market in general</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762000"/>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l"/>
            <a:r>
              <a:rPr lang="en-US" dirty="0" smtClean="0"/>
              <a:t>Benefits to Investors</a:t>
            </a:r>
            <a:endParaRPr lang="en-US" dirty="0"/>
          </a:p>
        </p:txBody>
      </p:sp>
      <p:sp>
        <p:nvSpPr>
          <p:cNvPr id="3" name="Content Placeholder 2"/>
          <p:cNvSpPr>
            <a:spLocks noGrp="1"/>
          </p:cNvSpPr>
          <p:nvPr>
            <p:ph idx="1"/>
          </p:nvPr>
        </p:nvSpPr>
        <p:spPr>
          <a:xfrm>
            <a:off x="304800" y="990600"/>
            <a:ext cx="8534400" cy="5638800"/>
          </a:xfrm>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r>
              <a:rPr lang="en-US" dirty="0" smtClean="0"/>
              <a:t>Speedy transfer of shares</a:t>
            </a:r>
          </a:p>
          <a:p>
            <a:r>
              <a:rPr lang="en-US" dirty="0" smtClean="0"/>
              <a:t>Dematerialization and Rematerialization </a:t>
            </a:r>
          </a:p>
          <a:p>
            <a:r>
              <a:rPr lang="en-US" dirty="0" smtClean="0"/>
              <a:t>Trading Risks avoided</a:t>
            </a:r>
          </a:p>
          <a:p>
            <a:r>
              <a:rPr lang="en-US" dirty="0" smtClean="0"/>
              <a:t>Indemnification of certain losses</a:t>
            </a:r>
          </a:p>
          <a:p>
            <a:r>
              <a:rPr lang="en-US" dirty="0" smtClean="0"/>
              <a:t>Risk of fake and stolen shares avoided</a:t>
            </a:r>
          </a:p>
          <a:p>
            <a:r>
              <a:rPr lang="en-US" dirty="0" smtClean="0"/>
              <a:t>Daily Reconciliation also protects Investors</a:t>
            </a:r>
          </a:p>
          <a:p>
            <a:r>
              <a:rPr lang="en-US" dirty="0" smtClean="0"/>
              <a:t>Share Transfer can not be refused</a:t>
            </a:r>
          </a:p>
          <a:p>
            <a:r>
              <a:rPr lang="en-US" dirty="0" smtClean="0"/>
              <a:t>Beneficial owner to be actual owner</a:t>
            </a:r>
          </a:p>
          <a:p>
            <a:r>
              <a:rPr lang="en-US" dirty="0" smtClean="0"/>
              <a:t>No stamp duty</a:t>
            </a:r>
          </a:p>
          <a:p>
            <a:r>
              <a:rPr lang="en-US" dirty="0" smtClean="0"/>
              <a:t>Low brokerage cost</a:t>
            </a:r>
          </a:p>
          <a:p>
            <a:r>
              <a:rPr lang="en-US" dirty="0" smtClean="0"/>
              <a:t>Low custody charges</a:t>
            </a:r>
          </a:p>
          <a:p>
            <a:r>
              <a:rPr lang="en-US" dirty="0" smtClean="0"/>
              <a:t>Dematerialized securities are fungible</a:t>
            </a:r>
          </a:p>
          <a:p>
            <a:r>
              <a:rPr lang="en-US" dirty="0" smtClean="0"/>
              <a:t>Periodic  consolidated information</a:t>
            </a:r>
          </a:p>
          <a:p>
            <a:r>
              <a:rPr lang="en-US" dirty="0" smtClean="0"/>
              <a:t>Additional benefits by certain institutions</a:t>
            </a:r>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2">
            <a:schemeClr val="accent3">
              <a:shade val="50000"/>
            </a:schemeClr>
          </a:lnRef>
          <a:fillRef idx="1">
            <a:schemeClr val="accent3"/>
          </a:fillRef>
          <a:effectRef idx="0">
            <a:schemeClr val="accent3"/>
          </a:effectRef>
          <a:fontRef idx="minor">
            <a:schemeClr val="lt1"/>
          </a:fontRef>
        </p:style>
        <p:txBody>
          <a:bodyPr/>
          <a:lstStyle/>
          <a:p>
            <a:pPr algn="l"/>
            <a:r>
              <a:rPr lang="en-US" dirty="0" smtClean="0"/>
              <a:t>Benefits to the Issuer</a:t>
            </a:r>
            <a:endParaRPr lang="en-US" dirty="0"/>
          </a:p>
        </p:txBody>
      </p:sp>
      <p:sp>
        <p:nvSpPr>
          <p:cNvPr id="3" name="Content Placeholder 2"/>
          <p:cNvSpPr>
            <a:spLocks noGrp="1"/>
          </p:cNvSpPr>
          <p:nvPr>
            <p:ph idx="1"/>
          </p:nvPr>
        </p:nvSpPr>
        <p:spPr>
          <a:xfrm>
            <a:off x="457200" y="1295400"/>
            <a:ext cx="8229600" cy="5334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en-US" dirty="0" smtClean="0"/>
              <a:t>Depository maintains detailed and complete records of beneficial owners through DPs.</a:t>
            </a:r>
          </a:p>
          <a:p>
            <a:pPr algn="just"/>
            <a:r>
              <a:rPr lang="en-US" dirty="0" smtClean="0"/>
              <a:t>Provide this information to the issuer.</a:t>
            </a:r>
          </a:p>
          <a:p>
            <a:pPr algn="just"/>
            <a:r>
              <a:rPr lang="en-US" dirty="0" smtClean="0"/>
              <a:t>Issuer company use this information to facilitates proper distribution of dividend, interest ,bonus etc.</a:t>
            </a:r>
          </a:p>
          <a:p>
            <a:pPr algn="just"/>
            <a:r>
              <a:rPr lang="en-US" dirty="0" smtClean="0"/>
              <a:t>Volume of paper work on the part of issuer company also comes down.</a:t>
            </a:r>
          </a:p>
          <a:p>
            <a:pPr algn="just"/>
            <a:r>
              <a:rPr lang="en-US" dirty="0" smtClean="0"/>
              <a:t>Possibility of number of frauds by the </a:t>
            </a:r>
            <a:r>
              <a:rPr lang="en-US" dirty="0" smtClean="0"/>
              <a:t>companies is less.</a:t>
            </a:r>
            <a:endParaRPr lang="en-US" dirty="0" smtClean="0"/>
          </a:p>
          <a:p>
            <a:pPr algn="just"/>
            <a:r>
              <a:rPr lang="en-US" dirty="0" smtClean="0"/>
              <a:t>Facilitate wider spread of shareholdings over a large geographical area.</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1066800"/>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l"/>
            <a:r>
              <a:rPr lang="en-US" dirty="0" smtClean="0"/>
              <a:t>Benefits to Depository Participants(DPs)</a:t>
            </a:r>
            <a:endParaRPr lang="en-US" dirty="0"/>
          </a:p>
        </p:txBody>
      </p:sp>
      <p:sp>
        <p:nvSpPr>
          <p:cNvPr id="3" name="Content Placeholder 2"/>
          <p:cNvSpPr>
            <a:spLocks noGrp="1"/>
          </p:cNvSpPr>
          <p:nvPr>
            <p:ph idx="1"/>
          </p:nvPr>
        </p:nvSpPr>
        <p:spPr>
          <a:xfrm>
            <a:off x="457200" y="1371600"/>
            <a:ext cx="8382000" cy="52578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dirty="0" smtClean="0"/>
              <a:t>In this system, </a:t>
            </a:r>
            <a:r>
              <a:rPr lang="en-US" dirty="0" smtClean="0">
                <a:solidFill>
                  <a:srgbClr val="FF0000"/>
                </a:solidFill>
              </a:rPr>
              <a:t>daily reconciliation </a:t>
            </a:r>
            <a:r>
              <a:rPr lang="en-US" dirty="0" smtClean="0"/>
              <a:t>is performed by DP. Thus, it minimizes the possibility of </a:t>
            </a:r>
            <a:r>
              <a:rPr lang="en-US" i="1" dirty="0" smtClean="0"/>
              <a:t>forged signatures, benami holdings, faults </a:t>
            </a:r>
            <a:r>
              <a:rPr lang="en-US" dirty="0" smtClean="0"/>
              <a:t>and </a:t>
            </a:r>
            <a:r>
              <a:rPr lang="en-US" i="1" dirty="0" smtClean="0"/>
              <a:t>lapses</a:t>
            </a:r>
            <a:r>
              <a:rPr lang="en-US" dirty="0" smtClean="0"/>
              <a:t> which is not possible in </a:t>
            </a:r>
            <a:r>
              <a:rPr lang="en-US" dirty="0" smtClean="0">
                <a:solidFill>
                  <a:srgbClr val="FF0000"/>
                </a:solidFill>
              </a:rPr>
              <a:t>periodic</a:t>
            </a:r>
            <a:r>
              <a:rPr lang="en-US" dirty="0" smtClean="0"/>
              <a:t> </a:t>
            </a:r>
            <a:r>
              <a:rPr lang="en-US" dirty="0" smtClean="0">
                <a:solidFill>
                  <a:srgbClr val="FF0000"/>
                </a:solidFill>
              </a:rPr>
              <a:t>reconciliation </a:t>
            </a:r>
            <a:r>
              <a:rPr lang="en-US" dirty="0" smtClean="0">
                <a:solidFill>
                  <a:schemeClr val="tx1"/>
                </a:solidFill>
              </a:rPr>
              <a:t>. As a result ,obligations on DPs arising out of these problems are avoided.</a:t>
            </a:r>
          </a:p>
          <a:p>
            <a:pPr algn="just"/>
            <a:r>
              <a:rPr lang="en-US" dirty="0" smtClean="0">
                <a:solidFill>
                  <a:schemeClr val="tx1"/>
                </a:solidFill>
              </a:rPr>
              <a:t>As the problem of bad delivery or fake shares get eliminated from the system due to which Banks and other lending institutions will also find it easier and safer to lend funds against dematerialized securities.</a:t>
            </a:r>
          </a:p>
          <a:p>
            <a:pPr algn="just">
              <a:buNone/>
            </a:pPr>
            <a:endParaRPr lang="en-US" dirty="0" smtClean="0">
              <a:solidFill>
                <a:schemeClr val="tx1"/>
              </a:solidFill>
            </a:endParaRPr>
          </a:p>
          <a:p>
            <a:pPr algn="just">
              <a:buNone/>
            </a:pPr>
            <a:endParaRPr lang="en-US"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style>
          <a:lnRef idx="2">
            <a:schemeClr val="accent3">
              <a:shade val="50000"/>
            </a:schemeClr>
          </a:lnRef>
          <a:fillRef idx="1">
            <a:schemeClr val="accent3"/>
          </a:fillRef>
          <a:effectRef idx="0">
            <a:schemeClr val="accent3"/>
          </a:effectRef>
          <a:fontRef idx="minor">
            <a:schemeClr val="lt1"/>
          </a:fontRef>
        </p:style>
        <p:txBody>
          <a:bodyPr/>
          <a:lstStyle/>
          <a:p>
            <a:pPr algn="l"/>
            <a:r>
              <a:rPr lang="en-US" dirty="0" smtClean="0"/>
              <a:t>Benefits to lending Banks</a:t>
            </a:r>
            <a:endParaRPr lang="en-US" dirty="0"/>
          </a:p>
        </p:txBody>
      </p:sp>
      <p:sp>
        <p:nvSpPr>
          <p:cNvPr id="3" name="Content Placeholder 2"/>
          <p:cNvSpPr>
            <a:spLocks noGrp="1"/>
          </p:cNvSpPr>
          <p:nvPr>
            <p:ph idx="1"/>
          </p:nvPr>
        </p:nvSpPr>
        <p:spPr>
          <a:xfrm>
            <a:off x="457200" y="1295400"/>
            <a:ext cx="8229600" cy="52578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buFont typeface="Wingdings" pitchFamily="2" charset="2"/>
              <a:buChar char="ü"/>
            </a:pPr>
            <a:r>
              <a:rPr lang="en-US" dirty="0" smtClean="0"/>
              <a:t>Protection against loss , theft , forgery mutilation etc.</a:t>
            </a:r>
          </a:p>
          <a:p>
            <a:pPr>
              <a:buFont typeface="Wingdings" pitchFamily="2" charset="2"/>
              <a:buChar char="ü"/>
            </a:pPr>
            <a:r>
              <a:rPr lang="en-US" dirty="0" smtClean="0"/>
              <a:t>Immediate transfer of shares simplifies creation of bank’s charge on securities</a:t>
            </a:r>
          </a:p>
          <a:p>
            <a:pPr>
              <a:buFont typeface="Wingdings" pitchFamily="2" charset="2"/>
              <a:buChar char="ü"/>
            </a:pPr>
            <a:r>
              <a:rPr lang="en-US" dirty="0" smtClean="0"/>
              <a:t>Shorter settlement cycle</a:t>
            </a:r>
          </a:p>
          <a:p>
            <a:pPr>
              <a:buFont typeface="Wingdings" pitchFamily="2" charset="2"/>
              <a:buChar char="ü"/>
            </a:pPr>
            <a:r>
              <a:rPr lang="en-US" dirty="0" smtClean="0"/>
              <a:t>Protection against bad deliveries</a:t>
            </a:r>
          </a:p>
          <a:p>
            <a:pPr>
              <a:buFont typeface="Wingdings" pitchFamily="2" charset="2"/>
              <a:buChar char="ü"/>
            </a:pPr>
            <a:r>
              <a:rPr lang="en-US" dirty="0" smtClean="0"/>
              <a:t>No stamp duty</a:t>
            </a:r>
          </a:p>
          <a:p>
            <a:pPr>
              <a:buFont typeface="Wingdings" pitchFamily="2" charset="2"/>
              <a:buChar char="ü"/>
            </a:pPr>
            <a:r>
              <a:rPr lang="en-US" dirty="0" smtClean="0"/>
              <a:t>Minimum paper work</a:t>
            </a:r>
          </a:p>
          <a:p>
            <a:pPr>
              <a:buFont typeface="Wingdings" pitchFamily="2" charset="2"/>
              <a:buChar char="ü"/>
            </a:pPr>
            <a:r>
              <a:rPr lang="en-US" dirty="0" smtClean="0"/>
              <a:t>Minimum processing cost as handling of paper is minimized.</a:t>
            </a:r>
          </a:p>
          <a:p>
            <a:pPr>
              <a:buNone/>
            </a:pPr>
            <a:endParaRPr lang="en-US" dirty="0" smtClean="0"/>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l"/>
            <a:r>
              <a:rPr lang="en-US" dirty="0" smtClean="0"/>
              <a:t>Benefits to the capital market in general</a:t>
            </a:r>
            <a:endParaRPr lang="en-US" dirty="0"/>
          </a:p>
        </p:txBody>
      </p:sp>
      <p:sp>
        <p:nvSpPr>
          <p:cNvPr id="3" name="Content Placeholder 2"/>
          <p:cNvSpPr>
            <a:spLocks noGrp="1"/>
          </p:cNvSpPr>
          <p:nvPr>
            <p:ph idx="1"/>
          </p:nvPr>
        </p:nvSpPr>
        <p:spPr>
          <a:xfrm>
            <a:off x="457200" y="1371600"/>
            <a:ext cx="8229600" cy="51816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en-US" dirty="0" smtClean="0"/>
              <a:t>As the trading, clearing and settlement mechanism are automated and inter-linked with the depository, the capital market is more transparent and efficient.</a:t>
            </a:r>
          </a:p>
          <a:p>
            <a:pPr algn="just"/>
            <a:r>
              <a:rPr lang="en-US" dirty="0" smtClean="0"/>
              <a:t>Speedy trading process which provide real time information and price to the investor.</a:t>
            </a:r>
          </a:p>
          <a:p>
            <a:pPr algn="just"/>
            <a:r>
              <a:rPr lang="en-US" dirty="0" smtClean="0"/>
              <a:t>Use of depository system enhances investors’ confidence in capital market and also attracts foreign investors.</a:t>
            </a:r>
          </a:p>
          <a:p>
            <a:pPr algn="just"/>
            <a:r>
              <a:rPr lang="en-US" dirty="0" smtClean="0"/>
              <a:t>The task of regulating authorities like SEBI and income Tax authorities has also become simpler.</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l"/>
            <a:r>
              <a:rPr lang="en-US" dirty="0" smtClean="0"/>
              <a:t>Difference between Demat and Physical Shares</a:t>
            </a:r>
            <a:endParaRPr lang="en-US" dirty="0"/>
          </a:p>
        </p:txBody>
      </p:sp>
      <p:sp>
        <p:nvSpPr>
          <p:cNvPr id="3" name="Text Placeholder 2"/>
          <p:cNvSpPr>
            <a:spLocks noGrp="1"/>
          </p:cNvSpPr>
          <p:nvPr>
            <p:ph type="body" idx="1"/>
          </p:nvPr>
        </p:nvSpPr>
        <p:spPr/>
        <p:style>
          <a:lnRef idx="3">
            <a:schemeClr val="lt1"/>
          </a:lnRef>
          <a:fillRef idx="1">
            <a:schemeClr val="accent2"/>
          </a:fillRef>
          <a:effectRef idx="1">
            <a:schemeClr val="accent2"/>
          </a:effectRef>
          <a:fontRef idx="minor">
            <a:schemeClr val="lt1"/>
          </a:fontRef>
        </p:style>
        <p:txBody>
          <a:bodyPr/>
          <a:lstStyle/>
          <a:p>
            <a:r>
              <a:rPr lang="en-US" dirty="0" smtClean="0"/>
              <a:t>Demat Form</a:t>
            </a:r>
            <a:endParaRPr lang="en-US" dirty="0"/>
          </a:p>
        </p:txBody>
      </p:sp>
      <p:sp>
        <p:nvSpPr>
          <p:cNvPr id="4" name="Content Placeholder 3"/>
          <p:cNvSpPr>
            <a:spLocks noGrp="1"/>
          </p:cNvSpPr>
          <p:nvPr>
            <p:ph sz="half" idx="2"/>
          </p:nvPr>
        </p:nvSpPr>
        <p:spPr>
          <a:xfrm>
            <a:off x="457200" y="2174874"/>
            <a:ext cx="4040188" cy="4378325"/>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en-US" dirty="0" smtClean="0"/>
              <a:t>This is the electronic form of shares.</a:t>
            </a:r>
          </a:p>
          <a:p>
            <a:pPr algn="just"/>
            <a:r>
              <a:rPr lang="en-US" dirty="0" smtClean="0"/>
              <a:t>When an investor purchases shares ,he gets the same credited in his demat account</a:t>
            </a:r>
            <a:r>
              <a:rPr lang="en-US" dirty="0" smtClean="0"/>
              <a:t>.</a:t>
            </a:r>
          </a:p>
          <a:p>
            <a:pPr algn="just"/>
            <a:r>
              <a:rPr lang="en-US" dirty="0" smtClean="0"/>
              <a:t>Shares in demat form can not be stolen and destroyed.</a:t>
            </a:r>
            <a:endParaRPr lang="en-US" dirty="0" smtClean="0"/>
          </a:p>
          <a:p>
            <a:pPr algn="just"/>
            <a:r>
              <a:rPr lang="en-US" dirty="0" smtClean="0"/>
              <a:t>Transfer </a:t>
            </a:r>
            <a:r>
              <a:rPr lang="en-US" dirty="0" smtClean="0"/>
              <a:t>of shares is speedy in this form.</a:t>
            </a:r>
          </a:p>
          <a:p>
            <a:pPr algn="just"/>
            <a:r>
              <a:rPr lang="en-US" dirty="0" smtClean="0"/>
              <a:t>shares in demat form only are allowed to  trade in stock market.</a:t>
            </a:r>
          </a:p>
          <a:p>
            <a:pPr algn="just"/>
            <a:endParaRPr lang="en-US" dirty="0"/>
          </a:p>
        </p:txBody>
      </p:sp>
      <p:sp>
        <p:nvSpPr>
          <p:cNvPr id="5" name="Text Placeholder 4"/>
          <p:cNvSpPr>
            <a:spLocks noGrp="1"/>
          </p:cNvSpPr>
          <p:nvPr>
            <p:ph type="body" sz="quarter" idx="3"/>
          </p:nvPr>
        </p:nvSpPr>
        <p:spPr/>
        <p:style>
          <a:lnRef idx="3">
            <a:schemeClr val="lt1"/>
          </a:lnRef>
          <a:fillRef idx="1">
            <a:schemeClr val="accent2"/>
          </a:fillRef>
          <a:effectRef idx="1">
            <a:schemeClr val="accent2"/>
          </a:effectRef>
          <a:fontRef idx="minor">
            <a:schemeClr val="lt1"/>
          </a:fontRef>
        </p:style>
        <p:txBody>
          <a:bodyPr/>
          <a:lstStyle/>
          <a:p>
            <a:r>
              <a:rPr lang="en-US" dirty="0" smtClean="0"/>
              <a:t>Physical Form</a:t>
            </a:r>
            <a:endParaRPr lang="en-US" dirty="0"/>
          </a:p>
        </p:txBody>
      </p:sp>
      <p:sp>
        <p:nvSpPr>
          <p:cNvPr id="6" name="Content Placeholder 5"/>
          <p:cNvSpPr>
            <a:spLocks noGrp="1"/>
          </p:cNvSpPr>
          <p:nvPr>
            <p:ph sz="quarter" idx="4"/>
          </p:nvPr>
        </p:nvSpPr>
        <p:spPr>
          <a:xfrm>
            <a:off x="4645025" y="2174874"/>
            <a:ext cx="4041775" cy="4378325"/>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algn="just"/>
            <a:r>
              <a:rPr lang="en-US" sz="2500" dirty="0" smtClean="0"/>
              <a:t>It is just the paper </a:t>
            </a:r>
            <a:r>
              <a:rPr lang="en-US" sz="2500" dirty="0" smtClean="0"/>
              <a:t>form.</a:t>
            </a:r>
            <a:endParaRPr lang="en-US" sz="2500" dirty="0" smtClean="0"/>
          </a:p>
          <a:p>
            <a:pPr algn="just"/>
            <a:r>
              <a:rPr lang="en-US" sz="2500" dirty="0" smtClean="0"/>
              <a:t>In this form ,shares are printed on a paper and a certificate is issued to investor.</a:t>
            </a:r>
          </a:p>
          <a:p>
            <a:pPr algn="just"/>
            <a:r>
              <a:rPr lang="en-US" sz="2500" dirty="0" smtClean="0"/>
              <a:t>Share certificate can be torn , lost , s</a:t>
            </a:r>
            <a:r>
              <a:rPr lang="en-US" sz="2500" dirty="0" smtClean="0"/>
              <a:t>t</a:t>
            </a:r>
            <a:r>
              <a:rPr lang="en-US" sz="2500" dirty="0" smtClean="0"/>
              <a:t>olen &amp; mutilated  easily.</a:t>
            </a:r>
          </a:p>
          <a:p>
            <a:pPr algn="just"/>
            <a:r>
              <a:rPr lang="en-US" sz="2500" dirty="0" smtClean="0"/>
              <a:t>Transfer </a:t>
            </a:r>
            <a:r>
              <a:rPr lang="en-US" sz="2500" dirty="0" smtClean="0"/>
              <a:t>of shares takes time in this form due to requirement of furnishing transfer deed. </a:t>
            </a:r>
          </a:p>
          <a:p>
            <a:pPr algn="just"/>
            <a:r>
              <a:rPr lang="en-US" sz="2500" dirty="0" smtClean="0"/>
              <a:t>An investor can keep his  shares in physical </a:t>
            </a:r>
            <a:r>
              <a:rPr lang="en-US" sz="2500" dirty="0" smtClean="0"/>
              <a:t>form </a:t>
            </a:r>
            <a:r>
              <a:rPr lang="en-US" sz="2500" dirty="0" smtClean="0"/>
              <a:t>or demat form but to sell in stock market </a:t>
            </a:r>
            <a:r>
              <a:rPr lang="en-US" sz="2500" dirty="0" smtClean="0"/>
              <a:t> he has to get it converted </a:t>
            </a:r>
            <a:r>
              <a:rPr lang="en-US" sz="2500" dirty="0" smtClean="0"/>
              <a:t>in demat form</a:t>
            </a:r>
            <a:r>
              <a:rPr lang="en-US"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l"/>
            <a:r>
              <a:rPr lang="en-US" dirty="0" smtClean="0"/>
              <a:t>Difference between Demat account and Trading account</a:t>
            </a:r>
            <a:endParaRPr lang="en-US" dirty="0"/>
          </a:p>
        </p:txBody>
      </p:sp>
      <p:sp>
        <p:nvSpPr>
          <p:cNvPr id="3" name="Content Placeholder 2"/>
          <p:cNvSpPr>
            <a:spLocks noGrp="1"/>
          </p:cNvSpPr>
          <p:nvPr>
            <p:ph idx="1"/>
          </p:nvPr>
        </p:nvSpPr>
        <p:spPr>
          <a:xfrm>
            <a:off x="457200" y="1600200"/>
            <a:ext cx="8229600" cy="4876800"/>
          </a:xfrm>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en-US" dirty="0" smtClean="0"/>
              <a:t>Demat account is an account which hold securities </a:t>
            </a:r>
            <a:r>
              <a:rPr lang="en-US" dirty="0" smtClean="0"/>
              <a:t>in an </a:t>
            </a:r>
            <a:r>
              <a:rPr lang="en-US" dirty="0" smtClean="0"/>
              <a:t>electronic form</a:t>
            </a:r>
            <a:r>
              <a:rPr lang="en-US" dirty="0" smtClean="0"/>
              <a:t>. </a:t>
            </a:r>
            <a:r>
              <a:rPr lang="en-US" dirty="0" smtClean="0"/>
              <a:t>According to Depository Act 1996, SEBI has made it mandatory for the investors to have demat account to undertake a transaction in the financial market.</a:t>
            </a:r>
          </a:p>
          <a:p>
            <a:pPr algn="just"/>
            <a:r>
              <a:rPr lang="en-US" dirty="0" smtClean="0"/>
              <a:t>When you open a demat account online , simultaneously your trading account too gets opened. You get a username and password by using which you can begin investing through your trading account.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990600"/>
          </a:xfrm>
        </p:spPr>
        <p:style>
          <a:lnRef idx="2">
            <a:schemeClr val="accent3">
              <a:shade val="50000"/>
            </a:schemeClr>
          </a:lnRef>
          <a:fillRef idx="1">
            <a:schemeClr val="accent3"/>
          </a:fillRef>
          <a:effectRef idx="0">
            <a:schemeClr val="accent3"/>
          </a:effectRef>
          <a:fontRef idx="minor">
            <a:schemeClr val="lt1"/>
          </a:fontRef>
        </p:style>
        <p:txBody>
          <a:bodyPr/>
          <a:lstStyle/>
          <a:p>
            <a:pPr algn="l"/>
            <a:r>
              <a:rPr lang="en-US" dirty="0" smtClean="0"/>
              <a:t>Continues….</a:t>
            </a:r>
            <a:endParaRPr lang="en-US" dirty="0"/>
          </a:p>
        </p:txBody>
      </p:sp>
      <p:sp>
        <p:nvSpPr>
          <p:cNvPr id="3" name="Content Placeholder 2"/>
          <p:cNvSpPr>
            <a:spLocks noGrp="1"/>
          </p:cNvSpPr>
          <p:nvPr>
            <p:ph idx="1"/>
          </p:nvPr>
        </p:nvSpPr>
        <p:spPr>
          <a:xfrm>
            <a:off x="457200" y="1371600"/>
            <a:ext cx="8382000" cy="5181600"/>
          </a:xfrm>
        </p:spPr>
        <p:style>
          <a:lnRef idx="1">
            <a:schemeClr val="accent3"/>
          </a:lnRef>
          <a:fillRef idx="2">
            <a:schemeClr val="accent3"/>
          </a:fillRef>
          <a:effectRef idx="1">
            <a:schemeClr val="accent3"/>
          </a:effectRef>
          <a:fontRef idx="minor">
            <a:schemeClr val="dk1"/>
          </a:fontRef>
        </p:style>
        <p:txBody>
          <a:bodyPr/>
          <a:lstStyle/>
          <a:p>
            <a:pPr>
              <a:buNone/>
            </a:pPr>
            <a:r>
              <a:rPr lang="en-US" dirty="0" smtClean="0"/>
              <a:t>          Transfer of Money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Transfer of shares</a:t>
            </a:r>
            <a:endParaRPr lang="en-US" dirty="0"/>
          </a:p>
        </p:txBody>
      </p:sp>
      <p:sp>
        <p:nvSpPr>
          <p:cNvPr id="4" name="Oval 3"/>
          <p:cNvSpPr/>
          <p:nvPr/>
        </p:nvSpPr>
        <p:spPr>
          <a:xfrm>
            <a:off x="990600" y="2514600"/>
            <a:ext cx="1828800" cy="213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Bank Account</a:t>
            </a:r>
            <a:endParaRPr lang="en-US" sz="2400" dirty="0"/>
          </a:p>
        </p:txBody>
      </p:sp>
      <p:sp>
        <p:nvSpPr>
          <p:cNvPr id="8" name="Oval 7"/>
          <p:cNvSpPr/>
          <p:nvPr/>
        </p:nvSpPr>
        <p:spPr>
          <a:xfrm>
            <a:off x="3581400" y="2590800"/>
            <a:ext cx="18288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Trading Account</a:t>
            </a:r>
            <a:endParaRPr lang="en-US" sz="2400" dirty="0"/>
          </a:p>
        </p:txBody>
      </p:sp>
      <p:sp>
        <p:nvSpPr>
          <p:cNvPr id="9" name="Oval 8"/>
          <p:cNvSpPr/>
          <p:nvPr/>
        </p:nvSpPr>
        <p:spPr>
          <a:xfrm>
            <a:off x="6324600" y="2667000"/>
            <a:ext cx="1752600" cy="190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Demat Account</a:t>
            </a:r>
            <a:endParaRPr lang="en-US" sz="2400" dirty="0"/>
          </a:p>
        </p:txBody>
      </p:sp>
      <p:sp>
        <p:nvSpPr>
          <p:cNvPr id="10" name="Curved Down Arrow 9"/>
          <p:cNvSpPr/>
          <p:nvPr/>
        </p:nvSpPr>
        <p:spPr>
          <a:xfrm>
            <a:off x="2438400" y="1981200"/>
            <a:ext cx="1905000" cy="838200"/>
          </a:xfrm>
          <a:prstGeom prst="curvedDown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urved Up Arrow 10"/>
          <p:cNvSpPr/>
          <p:nvPr/>
        </p:nvSpPr>
        <p:spPr>
          <a:xfrm>
            <a:off x="2362200" y="4343400"/>
            <a:ext cx="1905000" cy="914400"/>
          </a:xfrm>
          <a:prstGeom prst="curvedUp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a:off x="5029200" y="2057400"/>
            <a:ext cx="1905000" cy="914400"/>
          </a:xfrm>
          <a:prstGeom prst="curvedDown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urved Up Arrow 12"/>
          <p:cNvSpPr/>
          <p:nvPr/>
        </p:nvSpPr>
        <p:spPr>
          <a:xfrm>
            <a:off x="5105400" y="4191000"/>
            <a:ext cx="1752600" cy="990600"/>
          </a:xfrm>
          <a:prstGeom prst="curvedUp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762000"/>
          </a:xfrm>
        </p:spPr>
        <p:style>
          <a:lnRef idx="2">
            <a:schemeClr val="accent3">
              <a:shade val="50000"/>
            </a:schemeClr>
          </a:lnRef>
          <a:fillRef idx="1">
            <a:schemeClr val="accent3"/>
          </a:fillRef>
          <a:effectRef idx="0">
            <a:schemeClr val="accent3"/>
          </a:effectRef>
          <a:fontRef idx="minor">
            <a:schemeClr val="lt1"/>
          </a:fontRef>
        </p:style>
        <p:txBody>
          <a:bodyPr/>
          <a:lstStyle/>
          <a:p>
            <a:pPr algn="l"/>
            <a:r>
              <a:rPr lang="en-US" dirty="0" smtClean="0"/>
              <a:t>Continues…</a:t>
            </a:r>
            <a:endParaRPr lang="en-US" dirty="0"/>
          </a:p>
        </p:txBody>
      </p:sp>
      <p:sp>
        <p:nvSpPr>
          <p:cNvPr id="3" name="Content Placeholder 2"/>
          <p:cNvSpPr>
            <a:spLocks noGrp="1"/>
          </p:cNvSpPr>
          <p:nvPr>
            <p:ph idx="1"/>
          </p:nvPr>
        </p:nvSpPr>
        <p:spPr>
          <a:xfrm>
            <a:off x="304800" y="1143000"/>
            <a:ext cx="8534400" cy="5486400"/>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lgn="just"/>
            <a:r>
              <a:rPr lang="en-US" dirty="0" smtClean="0"/>
              <a:t>Trading account acts as an intermediary between the demat account and the bank account. Demat account just hold the securities in electronic form but to do buying and  selling transactions trading account is required.</a:t>
            </a:r>
          </a:p>
          <a:p>
            <a:pPr algn="just"/>
            <a:r>
              <a:rPr lang="en-US" dirty="0" smtClean="0"/>
              <a:t>Let us understand this with an example. You buy shares of ABC company for Rs. 1000 at Rs. 100 per share. As the bank account is linked with the trading account ,Rs. 1000 gets </a:t>
            </a:r>
            <a:r>
              <a:rPr lang="en-US" dirty="0" smtClean="0">
                <a:solidFill>
                  <a:srgbClr val="FF0000"/>
                </a:solidFill>
              </a:rPr>
              <a:t>debited</a:t>
            </a:r>
            <a:r>
              <a:rPr lang="en-US" dirty="0" smtClean="0"/>
              <a:t> from your</a:t>
            </a:r>
            <a:r>
              <a:rPr lang="en-US" dirty="0" smtClean="0">
                <a:solidFill>
                  <a:srgbClr val="FF0000"/>
                </a:solidFill>
              </a:rPr>
              <a:t> </a:t>
            </a:r>
            <a:r>
              <a:rPr lang="en-US" i="1" u="sng" dirty="0" smtClean="0"/>
              <a:t>trading account </a:t>
            </a:r>
            <a:r>
              <a:rPr lang="en-US" dirty="0" smtClean="0"/>
              <a:t>when you </a:t>
            </a:r>
            <a:r>
              <a:rPr lang="en-US" dirty="0" smtClean="0">
                <a:solidFill>
                  <a:srgbClr val="FF0000"/>
                </a:solidFill>
              </a:rPr>
              <a:t>buy</a:t>
            </a:r>
            <a:r>
              <a:rPr lang="en-US" dirty="0" smtClean="0"/>
              <a:t> the shares and the same amount is </a:t>
            </a:r>
            <a:r>
              <a:rPr lang="en-US" dirty="0" smtClean="0">
                <a:solidFill>
                  <a:srgbClr val="FF0000"/>
                </a:solidFill>
              </a:rPr>
              <a:t>credited</a:t>
            </a:r>
            <a:r>
              <a:rPr lang="en-US" dirty="0" smtClean="0"/>
              <a:t> to your </a:t>
            </a:r>
            <a:r>
              <a:rPr lang="en-US" i="1" u="sng" dirty="0" smtClean="0"/>
              <a:t>trading</a:t>
            </a:r>
            <a:r>
              <a:rPr lang="en-US" u="sng" dirty="0" smtClean="0"/>
              <a:t> </a:t>
            </a:r>
            <a:r>
              <a:rPr lang="en-US" i="1" u="sng" dirty="0" smtClean="0"/>
              <a:t>account</a:t>
            </a:r>
            <a:r>
              <a:rPr lang="en-US" dirty="0" smtClean="0"/>
              <a:t> when you </a:t>
            </a:r>
            <a:r>
              <a:rPr lang="en-US" dirty="0" smtClean="0">
                <a:solidFill>
                  <a:srgbClr val="FF0000"/>
                </a:solidFill>
              </a:rPr>
              <a:t>sell </a:t>
            </a:r>
            <a:r>
              <a:rPr lang="en-US" dirty="0" smtClean="0"/>
              <a:t>these shares . </a:t>
            </a:r>
          </a:p>
          <a:p>
            <a:pPr algn="just"/>
            <a:r>
              <a:rPr lang="en-US" dirty="0" smtClean="0"/>
              <a:t>The shares you purchase get </a:t>
            </a:r>
            <a:r>
              <a:rPr lang="en-US" dirty="0" smtClean="0">
                <a:solidFill>
                  <a:srgbClr val="FF0000"/>
                </a:solidFill>
              </a:rPr>
              <a:t>credited</a:t>
            </a:r>
            <a:r>
              <a:rPr lang="en-US" dirty="0" smtClean="0"/>
              <a:t> to your </a:t>
            </a:r>
            <a:r>
              <a:rPr lang="en-US" i="1" u="sng" dirty="0" smtClean="0"/>
              <a:t>demat account</a:t>
            </a:r>
            <a:r>
              <a:rPr lang="en-US" dirty="0" smtClean="0"/>
              <a:t> and gets </a:t>
            </a:r>
            <a:r>
              <a:rPr lang="en-US" dirty="0" smtClean="0">
                <a:solidFill>
                  <a:srgbClr val="FF0000"/>
                </a:solidFill>
              </a:rPr>
              <a:t>debited</a:t>
            </a:r>
            <a:r>
              <a:rPr lang="en-US" dirty="0" smtClean="0"/>
              <a:t> from </a:t>
            </a:r>
            <a:r>
              <a:rPr lang="en-US" i="1" u="sng" dirty="0" smtClean="0"/>
              <a:t>demat account </a:t>
            </a:r>
            <a:r>
              <a:rPr lang="en-US" dirty="0" smtClean="0"/>
              <a:t>when you sell the shares.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609600"/>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l"/>
            <a:r>
              <a:rPr lang="en-US" dirty="0" smtClean="0"/>
              <a:t>Depository Process</a:t>
            </a:r>
            <a:endParaRPr lang="en-US" dirty="0"/>
          </a:p>
        </p:txBody>
      </p:sp>
      <p:sp>
        <p:nvSpPr>
          <p:cNvPr id="3" name="Content Placeholder 2"/>
          <p:cNvSpPr>
            <a:spLocks noGrp="1"/>
          </p:cNvSpPr>
          <p:nvPr>
            <p:ph idx="1"/>
          </p:nvPr>
        </p:nvSpPr>
        <p:spPr>
          <a:xfrm>
            <a:off x="228600" y="838200"/>
            <a:ext cx="8686800" cy="5791200"/>
          </a:xfrm>
        </p:spPr>
        <p:style>
          <a:lnRef idx="1">
            <a:schemeClr val="accent3"/>
          </a:lnRef>
          <a:fillRef idx="2">
            <a:schemeClr val="accent3"/>
          </a:fillRef>
          <a:effectRef idx="1">
            <a:schemeClr val="accent3"/>
          </a:effectRef>
          <a:fontRef idx="minor">
            <a:schemeClr val="dk1"/>
          </a:fontRef>
        </p:style>
        <p:txBody>
          <a:bodyPr>
            <a:noAutofit/>
          </a:bodyPr>
          <a:lstStyle/>
          <a:p>
            <a:pPr marL="514350" indent="-514350" algn="just">
              <a:buFont typeface="+mj-lt"/>
              <a:buAutoNum type="arabicPeriod"/>
            </a:pPr>
            <a:r>
              <a:rPr lang="en-US" sz="2200" dirty="0" smtClean="0"/>
              <a:t>The company whose securities are to be in an electronic mode must be registered with </a:t>
            </a:r>
            <a:r>
              <a:rPr lang="en-US" sz="2200" dirty="0" smtClean="0"/>
              <a:t>the depository</a:t>
            </a:r>
            <a:r>
              <a:rPr lang="en-US" sz="2200" dirty="0" smtClean="0"/>
              <a:t>.</a:t>
            </a:r>
          </a:p>
          <a:p>
            <a:pPr marL="514350" indent="-514350" algn="just">
              <a:buFont typeface="+mj-lt"/>
              <a:buAutoNum type="arabicPeriod"/>
            </a:pPr>
            <a:r>
              <a:rPr lang="en-US" sz="2200" dirty="0" smtClean="0"/>
              <a:t>After that investors decide about selection of depository mode with depository participant (DP) .</a:t>
            </a:r>
          </a:p>
          <a:p>
            <a:pPr marL="514350" indent="-514350" algn="just">
              <a:buFont typeface="+mj-lt"/>
              <a:buAutoNum type="arabicPeriod"/>
            </a:pPr>
            <a:r>
              <a:rPr lang="en-US" sz="2200" dirty="0" smtClean="0"/>
              <a:t>Investors approach DP for opening a demat account.</a:t>
            </a:r>
          </a:p>
          <a:p>
            <a:pPr marL="514350" indent="-514350" algn="just">
              <a:buFont typeface="+mj-lt"/>
              <a:buAutoNum type="arabicPeriod"/>
            </a:pPr>
            <a:r>
              <a:rPr lang="en-US" sz="2200" dirty="0" smtClean="0"/>
              <a:t>The DP will submit  DRF (dematerialization request form) along with  the certificate to the company with an intimation to the depository</a:t>
            </a:r>
            <a:r>
              <a:rPr lang="en-US" sz="2200" dirty="0" smtClean="0"/>
              <a:t>. </a:t>
            </a:r>
          </a:p>
          <a:p>
            <a:pPr marL="514350" indent="-514350" algn="just">
              <a:buFont typeface="+mj-lt"/>
              <a:buAutoNum type="arabicPeriod"/>
            </a:pPr>
            <a:r>
              <a:rPr lang="en-US" sz="2200" dirty="0" smtClean="0"/>
              <a:t>Company verifies report (DRF) and certificate and confirms the dematerialization to the depository who afterwards conform  it to DP.</a:t>
            </a:r>
          </a:p>
          <a:p>
            <a:pPr marL="514350" indent="-514350" algn="just">
              <a:buFont typeface="+mj-lt"/>
              <a:buAutoNum type="arabicPeriod"/>
            </a:pPr>
            <a:r>
              <a:rPr lang="en-US" sz="2200" dirty="0" smtClean="0"/>
              <a:t>On receipt of confirmation  from depository, the DP  will credit the Investor’s account with number of shares held by an investor in an electronic form.</a:t>
            </a:r>
          </a:p>
          <a:p>
            <a:pPr marL="514350" indent="-514350" algn="just">
              <a:buFont typeface="+mj-lt"/>
              <a:buAutoNum type="arabicPeriod"/>
            </a:pPr>
            <a:r>
              <a:rPr lang="en-US" sz="2200" dirty="0" smtClean="0"/>
              <a:t>If any investor intends to get share certificate  , he/she can request for rematerialization of securities.  The request will move to the company through DP.</a:t>
            </a:r>
          </a:p>
          <a:p>
            <a:pPr marL="514350" indent="-514350" algn="just">
              <a:buFont typeface="+mj-lt"/>
              <a:buAutoNum type="arabicPeriod"/>
            </a:pPr>
            <a:endParaRPr lang="en-US" sz="2200" dirty="0" smtClean="0"/>
          </a:p>
          <a:p>
            <a:pPr marL="514350" indent="-514350" algn="just">
              <a:buFont typeface="+mj-lt"/>
              <a:buAutoNum type="arabicPeriod"/>
            </a:pPr>
            <a:endParaRPr lang="en-US" sz="2200" dirty="0" smtClean="0"/>
          </a:p>
          <a:p>
            <a:pPr marL="514350" indent="-514350">
              <a:buNone/>
            </a:pPr>
            <a:r>
              <a:rPr lang="en-US" sz="2200" dirty="0" smtClean="0"/>
              <a:t> </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style>
          <a:lnRef idx="1">
            <a:schemeClr val="accent3"/>
          </a:lnRef>
          <a:fillRef idx="2">
            <a:schemeClr val="accent3"/>
          </a:fillRef>
          <a:effectRef idx="1">
            <a:schemeClr val="accent3"/>
          </a:effectRef>
          <a:fontRef idx="minor">
            <a:schemeClr val="dk1"/>
          </a:fontRef>
        </p:style>
        <p:txBody>
          <a:bodyPr/>
          <a:lstStyle/>
          <a:p>
            <a:endParaRPr lang="en-US" dirty="0"/>
          </a:p>
        </p:txBody>
      </p:sp>
      <p:sp>
        <p:nvSpPr>
          <p:cNvPr id="3" name="Rectangle 2"/>
          <p:cNvSpPr/>
          <p:nvPr/>
        </p:nvSpPr>
        <p:spPr>
          <a:xfrm>
            <a:off x="2400347" y="1905000"/>
            <a:ext cx="5067253"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a:solidFill>
                  <a:schemeClr val="accent3"/>
                </a:solidFill>
                <a:effectLst/>
              </a:rPr>
              <a:t>THANKS</a:t>
            </a:r>
            <a:endParaRPr lang="en-US" sz="5400" b="1" cap="none" spc="0" dirty="0">
              <a:ln/>
              <a:solidFill>
                <a:schemeClr val="accent3"/>
              </a:solidFill>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963</Words>
  <Application>Microsoft Office PowerPoint</Application>
  <PresentationFormat>On-screen Show (4:3)</PresentationFormat>
  <Paragraphs>98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Corporate Law-II Depository System (Part -2)</vt:lpstr>
      <vt:lpstr>Need &amp; Benefits of Depositories</vt:lpstr>
      <vt:lpstr>Benefits to Investors</vt:lpstr>
      <vt:lpstr>Benefits to the Issuer</vt:lpstr>
      <vt:lpstr>Benefits to Depository Participants(DPs)</vt:lpstr>
      <vt:lpstr>Benefits to lending Banks</vt:lpstr>
      <vt:lpstr>Benefits to the capital market in general</vt:lpstr>
      <vt:lpstr>Difference between Demat and Physical Shares</vt:lpstr>
      <vt:lpstr>Difference between Demat account and Trading account</vt:lpstr>
      <vt:lpstr>Continues….</vt:lpstr>
      <vt:lpstr>Continues…</vt:lpstr>
      <vt:lpstr>Depository Process</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Law-II Depository System</dc:title>
  <dc:creator>Ridhi</dc:creator>
  <cp:lastModifiedBy>Ridhi</cp:lastModifiedBy>
  <cp:revision>43</cp:revision>
  <dcterms:created xsi:type="dcterms:W3CDTF">2020-04-07T05:07:58Z</dcterms:created>
  <dcterms:modified xsi:type="dcterms:W3CDTF">2020-04-09T10:54:28Z</dcterms:modified>
</cp:coreProperties>
</file>